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66" r:id="rId4"/>
    <p:sldId id="272" r:id="rId5"/>
    <p:sldId id="273" r:id="rId6"/>
    <p:sldId id="269" r:id="rId7"/>
    <p:sldId id="282" r:id="rId8"/>
    <p:sldId id="270" r:id="rId9"/>
    <p:sldId id="271" r:id="rId10"/>
    <p:sldId id="274" r:id="rId11"/>
    <p:sldId id="275" r:id="rId12"/>
    <p:sldId id="279" r:id="rId13"/>
    <p:sldId id="276" r:id="rId14"/>
    <p:sldId id="277" r:id="rId15"/>
    <p:sldId id="280" r:id="rId16"/>
    <p:sldId id="278" r:id="rId17"/>
    <p:sldId id="28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73" autoAdjust="0"/>
    <p:restoredTop sz="94660"/>
  </p:normalViewPr>
  <p:slideViewPr>
    <p:cSldViewPr snapToGrid="0">
      <p:cViewPr varScale="1">
        <p:scale>
          <a:sx n="73" d="100"/>
          <a:sy n="73" d="100"/>
        </p:scale>
        <p:origin x="57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0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hdphoto1.wdp>
</file>

<file path=ppt/media/image1.jpg>
</file>

<file path=ppt/media/image10.jpg>
</file>

<file path=ppt/media/image11.png>
</file>

<file path=ppt/media/image12.jpeg>
</file>

<file path=ppt/media/image13.jpeg>
</file>

<file path=ppt/media/image14.gif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gif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52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33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51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46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02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7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2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3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36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8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1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273F4-6693-42B1-8866-FFDE9B66EAE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AC634-9300-46EA-87D9-2CEEE8F6A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71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78992" y="640080"/>
            <a:ext cx="9957816" cy="2941320"/>
          </a:xfrm>
        </p:spPr>
        <p:txBody>
          <a:bodyPr anchor="ctr">
            <a:normAutofit/>
          </a:bodyPr>
          <a:lstStyle/>
          <a:p>
            <a:r>
              <a:rPr lang="es-EC" altLang="es-EC" sz="4800" b="1" dirty="0"/>
              <a:t>Introducción a la </a:t>
            </a:r>
            <a:r>
              <a:rPr lang="es-EC" altLang="es-EC" sz="4800" b="1" dirty="0" err="1"/>
              <a:t>Morfometría</a:t>
            </a:r>
            <a:r>
              <a:rPr lang="es-EC" altLang="es-EC" sz="4800" b="1" dirty="0"/>
              <a:t> Geométrica: Teoría y Aplicaciones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95600" y="4191000"/>
            <a:ext cx="6400800" cy="2362200"/>
          </a:xfrm>
        </p:spPr>
        <p:txBody>
          <a:bodyPr/>
          <a:lstStyle/>
          <a:p>
            <a:pPr eaLnBrk="1" hangingPunct="1"/>
            <a:r>
              <a:rPr lang="es-EC" altLang="es-EC" sz="2800" dirty="0" smtClean="0"/>
              <a:t>Windsor Aguirre</a:t>
            </a:r>
          </a:p>
          <a:p>
            <a:pPr eaLnBrk="1" hangingPunct="1"/>
            <a:r>
              <a:rPr lang="es-EC" altLang="es-EC" sz="2800" dirty="0" smtClean="0"/>
              <a:t>Departamento de Ciencias Biológicas</a:t>
            </a:r>
          </a:p>
          <a:p>
            <a:pPr eaLnBrk="1" hangingPunct="1"/>
            <a:r>
              <a:rPr lang="es-EC" altLang="es-EC" sz="2800" dirty="0" err="1" smtClean="0"/>
              <a:t>DePaul</a:t>
            </a:r>
            <a:r>
              <a:rPr lang="es-EC" altLang="es-EC" sz="2800" dirty="0" smtClean="0"/>
              <a:t> </a:t>
            </a:r>
            <a:r>
              <a:rPr lang="es-EC" altLang="es-EC" sz="2800" dirty="0" err="1" smtClean="0"/>
              <a:t>University</a:t>
            </a:r>
            <a:endParaRPr lang="es-EC" altLang="es-EC" sz="2800" dirty="0" smtClean="0"/>
          </a:p>
          <a:p>
            <a:pPr eaLnBrk="1" hangingPunct="1"/>
            <a:r>
              <a:rPr lang="es-EC" altLang="es-EC" sz="2800" dirty="0" smtClean="0"/>
              <a:t>Chicago, IL, EEUU</a:t>
            </a:r>
            <a:endParaRPr lang="es-EC" altLang="es-EC" sz="28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828800" y="3474100"/>
            <a:ext cx="8534400" cy="158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57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smtClean="0"/>
              <a:t>El </a:t>
            </a:r>
            <a:r>
              <a:rPr lang="en-US" altLang="es-EC" dirty="0" err="1" smtClean="0"/>
              <a:t>Análisis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Contornos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En muchos casos, no hay puntos en una estructura donde se puede fácilmente definir hitos </a:t>
            </a:r>
            <a:r>
              <a:rPr lang="es-EC" altLang="es-EC" dirty="0" err="1" smtClean="0"/>
              <a:t>homologos</a:t>
            </a:r>
            <a:endParaRPr lang="es-EC" altLang="es-EC" dirty="0" smtClean="0"/>
          </a:p>
          <a:p>
            <a:endParaRPr lang="en-US" altLang="es-EC" dirty="0"/>
          </a:p>
          <a:p>
            <a:r>
              <a:rPr lang="en-US" altLang="es-EC" dirty="0" err="1" smtClean="0"/>
              <a:t>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estos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caso</a:t>
            </a:r>
            <a:r>
              <a:rPr lang="en-US" altLang="es-EC" dirty="0" smtClean="0"/>
              <a:t>, </a:t>
            </a:r>
            <a:r>
              <a:rPr lang="en-US" altLang="es-EC" dirty="0" err="1" smtClean="0"/>
              <a:t>es</a:t>
            </a:r>
            <a:r>
              <a:rPr lang="en-US" altLang="es-EC" dirty="0" smtClean="0"/>
              <a:t> possible </a:t>
            </a:r>
            <a:r>
              <a:rPr lang="en-US" altLang="es-EC" dirty="0" err="1" smtClean="0"/>
              <a:t>usar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metodologías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especiales</a:t>
            </a:r>
            <a:r>
              <a:rPr lang="en-US" altLang="es-EC" dirty="0" smtClean="0"/>
              <a:t> para </a:t>
            </a:r>
            <a:r>
              <a:rPr lang="en-US" altLang="es-EC" dirty="0" err="1" smtClean="0"/>
              <a:t>poner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hitos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en</a:t>
            </a:r>
            <a:r>
              <a:rPr lang="en-US" altLang="es-EC" dirty="0" smtClean="0"/>
              <a:t> el </a:t>
            </a:r>
            <a:r>
              <a:rPr lang="en-US" altLang="es-EC" dirty="0" err="1" smtClean="0"/>
              <a:t>contorno</a:t>
            </a:r>
            <a:r>
              <a:rPr lang="en-US" altLang="es-EC" dirty="0" smtClean="0"/>
              <a:t> del </a:t>
            </a:r>
            <a:r>
              <a:rPr lang="en-US" altLang="es-EC" dirty="0" err="1" smtClean="0"/>
              <a:t>cuerpo</a:t>
            </a:r>
            <a:r>
              <a:rPr lang="en-US" altLang="es-EC" dirty="0" smtClean="0"/>
              <a:t> o de </a:t>
            </a:r>
            <a:r>
              <a:rPr lang="en-US" altLang="es-EC" dirty="0" err="1" smtClean="0"/>
              <a:t>una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estructura</a:t>
            </a:r>
            <a:endParaRPr lang="en-US" altLang="es-EC" dirty="0" smtClean="0"/>
          </a:p>
          <a:p>
            <a:endParaRPr lang="en-US" altLang="es-EC" dirty="0"/>
          </a:p>
          <a:p>
            <a:r>
              <a:rPr lang="en-US" altLang="es-EC" dirty="0" err="1" smtClean="0"/>
              <a:t>Estos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hitos</a:t>
            </a:r>
            <a:r>
              <a:rPr lang="en-US" altLang="es-EC" dirty="0" smtClean="0"/>
              <a:t> se </a:t>
            </a:r>
            <a:r>
              <a:rPr lang="en-US" altLang="es-EC" dirty="0" err="1" smtClean="0"/>
              <a:t>alinean</a:t>
            </a:r>
            <a:r>
              <a:rPr lang="en-US" altLang="es-EC" dirty="0" smtClean="0"/>
              <a:t> y se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visualizar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diferencias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en</a:t>
            </a:r>
            <a:r>
              <a:rPr lang="en-US" altLang="es-EC" dirty="0" smtClean="0"/>
              <a:t> forma o </a:t>
            </a:r>
            <a:r>
              <a:rPr lang="en-US" altLang="es-EC" dirty="0" err="1" smtClean="0"/>
              <a:t>hacer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pruebas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estadísticas</a:t>
            </a:r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8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smtClean="0">
                <a:solidFill>
                  <a:schemeClr val="bg1"/>
                </a:solidFill>
              </a:rPr>
              <a:t>El </a:t>
            </a:r>
            <a:r>
              <a:rPr lang="en-US" altLang="es-EC" dirty="0" err="1" smtClean="0">
                <a:solidFill>
                  <a:schemeClr val="bg1"/>
                </a:solidFill>
              </a:rPr>
              <a:t>Análisis</a:t>
            </a:r>
            <a:r>
              <a:rPr lang="en-US" altLang="es-EC" dirty="0" smtClean="0">
                <a:solidFill>
                  <a:schemeClr val="bg1"/>
                </a:solidFill>
              </a:rPr>
              <a:t> de </a:t>
            </a:r>
            <a:r>
              <a:rPr lang="en-US" altLang="es-EC" dirty="0" err="1" smtClean="0">
                <a:solidFill>
                  <a:schemeClr val="bg1"/>
                </a:solidFill>
              </a:rPr>
              <a:t>Contornos</a:t>
            </a:r>
            <a:endParaRPr lang="en-US" altLang="es-EC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383" y="2130545"/>
            <a:ext cx="5393739" cy="31146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061" b="70545" l="13094" r="9859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20" t="25586" r="4903" b="28649"/>
          <a:stretch/>
        </p:blipFill>
        <p:spPr>
          <a:xfrm rot="4824796">
            <a:off x="6635814" y="2940807"/>
            <a:ext cx="5107019" cy="20973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33292" y="4445391"/>
            <a:ext cx="2180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Larva de </a:t>
            </a:r>
            <a:r>
              <a:rPr lang="en-US" sz="2800" dirty="0" err="1">
                <a:solidFill>
                  <a:schemeClr val="bg1"/>
                </a:solidFill>
              </a:rPr>
              <a:t>pez</a:t>
            </a:r>
            <a:endParaRPr lang="es-EC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10630" y="1868935"/>
            <a:ext cx="2180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</a:rPr>
              <a:t>Otolito</a:t>
            </a:r>
            <a:endParaRPr lang="es-EC" sz="28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34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smtClean="0"/>
              <a:t>El </a:t>
            </a:r>
            <a:r>
              <a:rPr lang="en-US" altLang="es-EC" dirty="0" err="1" smtClean="0"/>
              <a:t>Análisis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Contornos</a:t>
            </a:r>
            <a:endParaRPr lang="en-US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http://docsdrive.com/images/academicjournals/jfas/2010/fig2-2k10-82-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68" y="1759630"/>
            <a:ext cx="5060033" cy="432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docsdrive.com/images/academicjournals/jfas/2010/fig3-2k10-82-9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612" y="1645475"/>
            <a:ext cx="5083389" cy="504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43959" y="6231316"/>
            <a:ext cx="3832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Ramirez-Perez et al. (2010)</a:t>
            </a:r>
            <a:endParaRPr lang="es-EC" sz="2400" dirty="0"/>
          </a:p>
        </p:txBody>
      </p:sp>
    </p:spTree>
    <p:extLst>
      <p:ext uri="{BB962C8B-B14F-4D97-AF65-F5344CB8AC3E}">
        <p14:creationId xmlns:p14="http://schemas.microsoft.com/office/powerpoint/2010/main" val="243521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1293812"/>
          </a:xfrm>
        </p:spPr>
        <p:txBody>
          <a:bodyPr>
            <a:noAutofit/>
          </a:bodyPr>
          <a:lstStyle/>
          <a:p>
            <a:r>
              <a:rPr lang="en-US" altLang="es-EC" dirty="0" err="1" smtClean="0"/>
              <a:t>Análisis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morfométrico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usando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filogenias</a:t>
            </a:r>
            <a:endParaRPr lang="en-US" altLang="es-EC" dirty="0" smtClean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0" y="1645920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554182" y="1982053"/>
            <a:ext cx="3962613" cy="4197074"/>
          </a:xfrm>
        </p:spPr>
        <p:txBody>
          <a:bodyPr>
            <a:normAutofit/>
          </a:bodyPr>
          <a:lstStyle/>
          <a:p>
            <a:r>
              <a:rPr lang="es-EC" altLang="es-EC" dirty="0" smtClean="0"/>
              <a:t>Filogenias son hipótesis sobre la historia evolutiva de organismos</a:t>
            </a:r>
          </a:p>
          <a:p>
            <a:endParaRPr lang="en-US" altLang="es-EC" dirty="0"/>
          </a:p>
          <a:p>
            <a:r>
              <a:rPr lang="en-US" altLang="es-EC" dirty="0" err="1" smtClean="0"/>
              <a:t>Análisis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morfométricos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pueden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ser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realizados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en</a:t>
            </a:r>
            <a:r>
              <a:rPr lang="en-US" altLang="es-EC" dirty="0" smtClean="0"/>
              <a:t> un </a:t>
            </a:r>
            <a:r>
              <a:rPr lang="en-US" altLang="es-EC" dirty="0" err="1" smtClean="0"/>
              <a:t>contexto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filogenético</a:t>
            </a:r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pic>
        <p:nvPicPr>
          <p:cNvPr id="2050" name="Picture 2" descr="Image result for phylogeny image tree of lif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14" y="1764248"/>
            <a:ext cx="7362825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15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52" y="1933941"/>
            <a:ext cx="8401050" cy="4467225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989138" y="228600"/>
            <a:ext cx="8229600" cy="12938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s-EC" smtClean="0"/>
              <a:t>Análisis morfométrico usando filogenias</a:t>
            </a:r>
            <a:endParaRPr lang="en-US" altLang="es-EC" dirty="0" smtClean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0" y="1645920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68043" y="6383638"/>
            <a:ext cx="3311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Burns y </a:t>
            </a:r>
            <a:r>
              <a:rPr lang="en-US" sz="2400" dirty="0" err="1" smtClean="0"/>
              <a:t>Sidlauskas</a:t>
            </a:r>
            <a:r>
              <a:rPr lang="en-US" sz="2400" dirty="0" smtClean="0"/>
              <a:t> (2019)</a:t>
            </a:r>
            <a:endParaRPr lang="es-EC" sz="2400" dirty="0"/>
          </a:p>
        </p:txBody>
      </p:sp>
    </p:spTree>
    <p:extLst>
      <p:ext uri="{BB962C8B-B14F-4D97-AF65-F5344CB8AC3E}">
        <p14:creationId xmlns:p14="http://schemas.microsoft.com/office/powerpoint/2010/main" val="179833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Asimetría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Fluctuante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717176" y="1654629"/>
            <a:ext cx="8229600" cy="5203371"/>
          </a:xfrm>
        </p:spPr>
        <p:txBody>
          <a:bodyPr>
            <a:normAutofit/>
          </a:bodyPr>
          <a:lstStyle/>
          <a:p>
            <a:r>
              <a:rPr lang="en-US" altLang="es-EC" dirty="0" err="1" smtClean="0"/>
              <a:t>Muchas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especies</a:t>
            </a:r>
            <a:r>
              <a:rPr lang="en-US" altLang="es-EC" dirty="0" smtClean="0"/>
              <a:t>, </a:t>
            </a:r>
            <a:r>
              <a:rPr lang="en-US" altLang="es-EC" dirty="0" err="1" smtClean="0"/>
              <a:t>incluyendo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los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peces</a:t>
            </a:r>
            <a:r>
              <a:rPr lang="en-US" altLang="es-EC" dirty="0" smtClean="0"/>
              <a:t>, </a:t>
            </a:r>
            <a:r>
              <a:rPr lang="en-US" altLang="es-EC" dirty="0" err="1" smtClean="0"/>
              <a:t>tienen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simetría</a:t>
            </a:r>
            <a:r>
              <a:rPr lang="en-US" altLang="es-EC" dirty="0" smtClean="0"/>
              <a:t> bilateral</a:t>
            </a:r>
          </a:p>
          <a:p>
            <a:endParaRPr lang="en-US" altLang="es-EC" dirty="0" smtClean="0"/>
          </a:p>
          <a:p>
            <a:r>
              <a:rPr lang="en-US" altLang="es-EC" dirty="0" err="1" smtClean="0"/>
              <a:t>Esta</a:t>
            </a:r>
            <a:r>
              <a:rPr lang="en-US" altLang="es-EC" dirty="0" smtClean="0"/>
              <a:t> </a:t>
            </a:r>
            <a:r>
              <a:rPr lang="en-US" altLang="es-EC" dirty="0" err="1"/>
              <a:t>simetría</a:t>
            </a:r>
            <a:r>
              <a:rPr lang="en-US" altLang="es-EC" dirty="0"/>
              <a:t> </a:t>
            </a:r>
            <a:r>
              <a:rPr lang="en-US" altLang="es-EC" dirty="0" smtClean="0"/>
              <a:t>se </a:t>
            </a:r>
            <a:r>
              <a:rPr lang="en-US" altLang="es-EC" dirty="0" err="1" smtClean="0"/>
              <a:t>origina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durante</a:t>
            </a:r>
            <a:r>
              <a:rPr lang="en-US" altLang="es-EC" dirty="0" smtClean="0"/>
              <a:t> el </a:t>
            </a:r>
            <a:r>
              <a:rPr lang="en-US" altLang="es-EC" dirty="0" err="1" smtClean="0"/>
              <a:t>proceso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desarrollo</a:t>
            </a:r>
            <a:r>
              <a:rPr lang="en-US" altLang="es-EC" dirty="0" smtClean="0"/>
              <a:t> y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servir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como</a:t>
            </a:r>
            <a:r>
              <a:rPr lang="en-US" altLang="es-EC" dirty="0" smtClean="0"/>
              <a:t> un </a:t>
            </a:r>
            <a:r>
              <a:rPr lang="en-US" altLang="es-EC" dirty="0" err="1" smtClean="0"/>
              <a:t>indicador</a:t>
            </a:r>
            <a:r>
              <a:rPr lang="en-US" altLang="es-EC" dirty="0" smtClean="0"/>
              <a:t> de la </a:t>
            </a:r>
            <a:r>
              <a:rPr lang="en-US" altLang="es-EC" dirty="0" err="1" smtClean="0"/>
              <a:t>estabilidad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durante</a:t>
            </a:r>
            <a:r>
              <a:rPr lang="en-US" altLang="es-EC" dirty="0" smtClean="0"/>
              <a:t> el </a:t>
            </a:r>
            <a:r>
              <a:rPr lang="en-US" altLang="es-EC" dirty="0" err="1" smtClean="0"/>
              <a:t>desarrollo</a:t>
            </a:r>
            <a:endParaRPr lang="en-US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709" y="1514846"/>
            <a:ext cx="3728291" cy="51218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64024" y="6267390"/>
            <a:ext cx="5123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Klingenber</a:t>
            </a:r>
            <a:r>
              <a:rPr lang="en-US" sz="2400" dirty="0" smtClean="0"/>
              <a:t> et al. (2002)</a:t>
            </a:r>
            <a:endParaRPr lang="es-EC" sz="2400" dirty="0"/>
          </a:p>
        </p:txBody>
      </p:sp>
    </p:spTree>
    <p:extLst>
      <p:ext uri="{BB962C8B-B14F-4D97-AF65-F5344CB8AC3E}">
        <p14:creationId xmlns:p14="http://schemas.microsoft.com/office/powerpoint/2010/main" val="230752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Asimetría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Fluctuante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3999"/>
            <a:ext cx="8229600" cy="5203371"/>
          </a:xfrm>
        </p:spPr>
        <p:txBody>
          <a:bodyPr>
            <a:normAutofit/>
          </a:bodyPr>
          <a:lstStyle/>
          <a:p>
            <a:r>
              <a:rPr lang="en-US" altLang="es-EC" dirty="0" err="1" smtClean="0"/>
              <a:t>Estrés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causado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por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factores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externos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como</a:t>
            </a:r>
            <a:r>
              <a:rPr lang="en-US" altLang="es-EC" dirty="0" smtClean="0"/>
              <a:t> la </a:t>
            </a:r>
            <a:r>
              <a:rPr lang="en-US" altLang="es-EC" dirty="0" err="1" smtClean="0"/>
              <a:t>contaminación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desestabilizar</a:t>
            </a:r>
            <a:r>
              <a:rPr lang="en-US" altLang="es-EC" dirty="0" smtClean="0"/>
              <a:t> al </a:t>
            </a:r>
            <a:r>
              <a:rPr lang="en-US" altLang="es-EC" dirty="0" err="1" smtClean="0"/>
              <a:t>desarrollo</a:t>
            </a:r>
            <a:r>
              <a:rPr lang="en-US" altLang="es-EC" dirty="0" smtClean="0"/>
              <a:t> normal y </a:t>
            </a:r>
            <a:r>
              <a:rPr lang="en-US" altLang="es-EC" dirty="0" err="1" smtClean="0"/>
              <a:t>causar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fluctuaciones</a:t>
            </a:r>
            <a:r>
              <a:rPr lang="en-US" altLang="es-EC" dirty="0" smtClean="0"/>
              <a:t> al azar </a:t>
            </a:r>
            <a:r>
              <a:rPr lang="en-US" altLang="es-EC" dirty="0" err="1" smtClean="0"/>
              <a:t>en</a:t>
            </a:r>
            <a:r>
              <a:rPr lang="en-US" altLang="es-EC" dirty="0" smtClean="0"/>
              <a:t> el </a:t>
            </a:r>
            <a:r>
              <a:rPr lang="en-US" altLang="es-EC" dirty="0" err="1" smtClean="0"/>
              <a:t>tamaño</a:t>
            </a:r>
            <a:r>
              <a:rPr lang="en-US" altLang="es-EC" dirty="0" smtClean="0"/>
              <a:t> y la forma de </a:t>
            </a:r>
            <a:r>
              <a:rPr lang="en-US" altLang="es-EC" dirty="0" err="1" smtClean="0"/>
              <a:t>estructuras</a:t>
            </a:r>
            <a:r>
              <a:rPr lang="en-US" altLang="es-EC" dirty="0" smtClean="0"/>
              <a:t> con </a:t>
            </a:r>
            <a:r>
              <a:rPr lang="en-US" altLang="es-EC" dirty="0" err="1" smtClean="0"/>
              <a:t>simetría</a:t>
            </a:r>
            <a:r>
              <a:rPr lang="en-US" altLang="es-EC" dirty="0" smtClean="0"/>
              <a:t> bilateral</a:t>
            </a:r>
          </a:p>
          <a:p>
            <a:endParaRPr lang="en-US" altLang="es-EC" dirty="0" smtClean="0"/>
          </a:p>
          <a:p>
            <a:r>
              <a:rPr lang="en-US" altLang="es-EC" dirty="0" smtClean="0"/>
              <a:t>La magnitude de </a:t>
            </a:r>
            <a:r>
              <a:rPr lang="en-US" altLang="es-EC" dirty="0" err="1" smtClean="0"/>
              <a:t>esta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asimetría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fluctuante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puede</a:t>
            </a:r>
            <a:r>
              <a:rPr lang="en-US" altLang="es-EC" dirty="0" smtClean="0"/>
              <a:t> server </a:t>
            </a:r>
            <a:r>
              <a:rPr lang="en-US" altLang="es-EC" dirty="0" err="1" smtClean="0"/>
              <a:t>como</a:t>
            </a:r>
            <a:r>
              <a:rPr lang="en-US" altLang="es-EC" dirty="0" smtClean="0"/>
              <a:t> un </a:t>
            </a:r>
            <a:r>
              <a:rPr lang="en-US" altLang="es-EC" dirty="0" err="1" smtClean="0"/>
              <a:t>indicador</a:t>
            </a:r>
            <a:r>
              <a:rPr lang="en-US" altLang="es-EC" dirty="0" smtClean="0"/>
              <a:t> de la magnitude del factor </a:t>
            </a:r>
            <a:r>
              <a:rPr lang="en-US" altLang="es-EC" dirty="0" err="1" smtClean="0"/>
              <a:t>responsable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como</a:t>
            </a:r>
            <a:r>
              <a:rPr lang="en-US" altLang="es-EC" dirty="0" smtClean="0"/>
              <a:t> la </a:t>
            </a:r>
            <a:r>
              <a:rPr lang="en-US" altLang="es-EC" dirty="0" err="1" smtClean="0"/>
              <a:t>contaminación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ambiental</a:t>
            </a:r>
            <a:endParaRPr lang="en-US" altLang="es-EC" dirty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424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Asimetría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Fluctuante</a:t>
            </a:r>
            <a:endParaRPr lang="en-US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56" y="1649023"/>
            <a:ext cx="7305675" cy="21526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399" y="1514846"/>
            <a:ext cx="3842778" cy="50961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8565" y="6362360"/>
            <a:ext cx="3119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Trokovic</a:t>
            </a:r>
            <a:r>
              <a:rPr lang="en-US" sz="2400" dirty="0" smtClean="0"/>
              <a:t> et al. (2012)</a:t>
            </a:r>
            <a:endParaRPr lang="es-EC" sz="2400" dirty="0"/>
          </a:p>
        </p:txBody>
      </p:sp>
      <p:sp>
        <p:nvSpPr>
          <p:cNvPr id="9" name="Content Placeholder 1"/>
          <p:cNvSpPr>
            <a:spLocks noGrp="1"/>
          </p:cNvSpPr>
          <p:nvPr>
            <p:ph idx="1"/>
          </p:nvPr>
        </p:nvSpPr>
        <p:spPr>
          <a:xfrm>
            <a:off x="412656" y="3980562"/>
            <a:ext cx="7158038" cy="2612631"/>
          </a:xfrm>
        </p:spPr>
        <p:txBody>
          <a:bodyPr>
            <a:normAutofit/>
          </a:bodyPr>
          <a:lstStyle/>
          <a:p>
            <a:r>
              <a:rPr lang="en-US" altLang="es-EC" dirty="0" err="1" smtClean="0"/>
              <a:t>Poblaciones</a:t>
            </a:r>
            <a:r>
              <a:rPr lang="en-US" altLang="es-EC" dirty="0" smtClean="0"/>
              <a:t> </a:t>
            </a:r>
            <a:r>
              <a:rPr lang="en-US" altLang="es-EC" dirty="0"/>
              <a:t>de </a:t>
            </a:r>
            <a:r>
              <a:rPr lang="en-US" altLang="es-EC" dirty="0" err="1"/>
              <a:t>una</a:t>
            </a:r>
            <a:r>
              <a:rPr lang="en-US" altLang="es-EC" dirty="0"/>
              <a:t> </a:t>
            </a:r>
            <a:r>
              <a:rPr lang="en-US" altLang="es-EC" dirty="0" err="1"/>
              <a:t>especie</a:t>
            </a:r>
            <a:r>
              <a:rPr lang="en-US" altLang="es-EC" dirty="0"/>
              <a:t> de </a:t>
            </a:r>
            <a:r>
              <a:rPr lang="en-US" altLang="es-EC" dirty="0" err="1"/>
              <a:t>pez</a:t>
            </a:r>
            <a:r>
              <a:rPr lang="en-US" altLang="es-EC" dirty="0"/>
              <a:t> </a:t>
            </a:r>
            <a:r>
              <a:rPr lang="en-US" altLang="es-EC" dirty="0" err="1"/>
              <a:t>Europeo</a:t>
            </a:r>
            <a:r>
              <a:rPr lang="en-US" altLang="es-EC" dirty="0"/>
              <a:t> (</a:t>
            </a:r>
            <a:r>
              <a:rPr lang="en-US" altLang="es-EC" i="1" dirty="0" err="1"/>
              <a:t>Pungitius</a:t>
            </a:r>
            <a:r>
              <a:rPr lang="en-US" altLang="es-EC" dirty="0"/>
              <a:t>) </a:t>
            </a:r>
            <a:r>
              <a:rPr lang="en-US" altLang="es-EC" dirty="0" err="1" smtClean="0"/>
              <a:t>aisladas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en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agua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dulce</a:t>
            </a:r>
            <a:r>
              <a:rPr lang="en-US" altLang="es-EC" dirty="0" smtClean="0"/>
              <a:t> con </a:t>
            </a:r>
            <a:r>
              <a:rPr lang="en-US" altLang="es-EC" dirty="0" err="1" smtClean="0"/>
              <a:t>baja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diversidad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genética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tuvieron</a:t>
            </a:r>
            <a:r>
              <a:rPr lang="en-US" altLang="es-EC" dirty="0" smtClean="0"/>
              <a:t> mayor </a:t>
            </a:r>
            <a:r>
              <a:rPr lang="en-US" altLang="es-EC" dirty="0" err="1" smtClean="0"/>
              <a:t>niveles</a:t>
            </a:r>
            <a:r>
              <a:rPr lang="en-US" altLang="es-EC" dirty="0" smtClean="0"/>
              <a:t> de </a:t>
            </a:r>
            <a:r>
              <a:rPr lang="en-US" altLang="es-EC" dirty="0" err="1" smtClean="0"/>
              <a:t>asimetría</a:t>
            </a:r>
            <a:r>
              <a:rPr lang="en-US" altLang="es-EC" dirty="0" smtClean="0"/>
              <a:t> </a:t>
            </a:r>
            <a:r>
              <a:rPr lang="en-US" altLang="es-EC" dirty="0" err="1" smtClean="0"/>
              <a:t>fluctuante</a:t>
            </a:r>
            <a:r>
              <a:rPr lang="en-US" altLang="es-EC" dirty="0" smtClean="0"/>
              <a:t> que </a:t>
            </a:r>
            <a:r>
              <a:rPr lang="en-US" altLang="es-EC" dirty="0" err="1" smtClean="0"/>
              <a:t>poblaciones</a:t>
            </a:r>
            <a:r>
              <a:rPr lang="en-US" altLang="es-EC" dirty="0" smtClean="0"/>
              <a:t> marinas </a:t>
            </a:r>
            <a:r>
              <a:rPr lang="en-US" altLang="es-EC" dirty="0" err="1" smtClean="0"/>
              <a:t>ancestrales</a:t>
            </a:r>
            <a:endParaRPr lang="en-US" altLang="es-EC" dirty="0" smtClean="0"/>
          </a:p>
          <a:p>
            <a:endParaRPr lang="en-US" altLang="es-EC" dirty="0" smtClean="0"/>
          </a:p>
        </p:txBody>
      </p:sp>
    </p:spTree>
    <p:extLst>
      <p:ext uri="{BB962C8B-B14F-4D97-AF65-F5344CB8AC3E}">
        <p14:creationId xmlns:p14="http://schemas.microsoft.com/office/powerpoint/2010/main" val="145075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068636" y="841872"/>
            <a:ext cx="10489380" cy="4688596"/>
          </a:xfrm>
        </p:spPr>
        <p:txBody>
          <a:bodyPr>
            <a:noAutofit/>
          </a:bodyPr>
          <a:lstStyle/>
          <a:p>
            <a:pPr algn="l" eaLnBrk="1" hangingPunct="1"/>
            <a:r>
              <a:rPr lang="es-EC" altLang="es-EC" sz="4400" u="sng" dirty="0" smtClean="0"/>
              <a:t>PROGRAMA</a:t>
            </a:r>
            <a:r>
              <a:rPr lang="es-EC" altLang="es-EC" sz="4400" dirty="0" smtClean="0"/>
              <a:t>:</a:t>
            </a:r>
          </a:p>
          <a:p>
            <a:pPr algn="l" eaLnBrk="1" hangingPunct="1"/>
            <a:endParaRPr lang="es-EC" altLang="es-EC" sz="4400" dirty="0" smtClean="0"/>
          </a:p>
          <a:p>
            <a:pPr algn="l"/>
            <a:r>
              <a:rPr lang="es-EC" altLang="es-EC" sz="4400" dirty="0" smtClean="0"/>
              <a:t>I.D. Aplicaciones comunes de la morfometría geométrica</a:t>
            </a:r>
          </a:p>
        </p:txBody>
      </p:sp>
    </p:spTree>
    <p:extLst>
      <p:ext uri="{BB962C8B-B14F-4D97-AF65-F5344CB8AC3E}">
        <p14:creationId xmlns:p14="http://schemas.microsoft.com/office/powerpoint/2010/main" val="411390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smtClean="0"/>
              <a:t>Muchas Aplicaciones</a:t>
            </a:r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Estudiar la ecología, evolución, desarrollo, etc.</a:t>
            </a:r>
          </a:p>
          <a:p>
            <a:r>
              <a:rPr lang="es-EC" altLang="es-EC" dirty="0"/>
              <a:t>Identificar individuos</a:t>
            </a:r>
          </a:p>
          <a:p>
            <a:pPr lvl="1"/>
            <a:r>
              <a:rPr lang="es-EC" altLang="es-EC" dirty="0"/>
              <a:t>Machos vs. hembras, hábitat, población, especie</a:t>
            </a:r>
          </a:p>
          <a:p>
            <a:r>
              <a:rPr lang="es-EC" altLang="es-EC" dirty="0" smtClean="0"/>
              <a:t>Diagnosticar enfermedades o anomalías</a:t>
            </a:r>
          </a:p>
          <a:p>
            <a:pPr lvl="1"/>
            <a:r>
              <a:rPr lang="es-EC" altLang="es-EC" dirty="0" smtClean="0"/>
              <a:t>Individuos con anomalías, estructuras anómalas</a:t>
            </a:r>
          </a:p>
          <a:p>
            <a:r>
              <a:rPr lang="es-EC" altLang="es-EC" dirty="0" smtClean="0"/>
              <a:t>Identificar los factores que influencian la variación morfológica y crear modelos predictivos</a:t>
            </a:r>
          </a:p>
          <a:p>
            <a:endParaRPr lang="es-EC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19432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73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7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Dimorfismo</a:t>
            </a:r>
            <a:r>
              <a:rPr lang="en-US" altLang="es-EC" dirty="0" smtClean="0"/>
              <a:t> Sexual</a:t>
            </a:r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Dimorfismo sexual es la diferencia morfológica que existe en muchas especies de animales</a:t>
            </a:r>
          </a:p>
          <a:p>
            <a:endParaRPr lang="es-EC" altLang="es-EC" dirty="0"/>
          </a:p>
          <a:p>
            <a:r>
              <a:rPr lang="es-EC" altLang="es-EC" dirty="0" smtClean="0"/>
              <a:t>Muchos peces presentan dimorfismo sexual. En algunas especies es muy marcado, en otros es estadísticamente significativo pero no es muy obvio, y en otras no se presenta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138" y="4641130"/>
            <a:ext cx="6046289" cy="21141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90412" y="4867223"/>
            <a:ext cx="2926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2400" dirty="0" smtClean="0"/>
              <a:t>Macho y hembra de </a:t>
            </a:r>
            <a:r>
              <a:rPr lang="es-EC" sz="2400" i="1" dirty="0" err="1" smtClean="0"/>
              <a:t>Rhoadsia</a:t>
            </a:r>
            <a:r>
              <a:rPr lang="es-EC" sz="2400" i="1" dirty="0" smtClean="0"/>
              <a:t> </a:t>
            </a:r>
            <a:r>
              <a:rPr lang="es-EC" sz="2400" i="1" dirty="0" err="1" smtClean="0"/>
              <a:t>altipinna</a:t>
            </a:r>
            <a:r>
              <a:rPr lang="es-EC" sz="2400" i="1" dirty="0" smtClean="0"/>
              <a:t> </a:t>
            </a:r>
            <a:r>
              <a:rPr lang="es-EC" sz="2400" dirty="0" smtClean="0"/>
              <a:t>(</a:t>
            </a:r>
            <a:r>
              <a:rPr lang="es-EC" sz="2400" dirty="0" err="1" smtClean="0"/>
              <a:t>Characidae</a:t>
            </a:r>
            <a:r>
              <a:rPr lang="es-EC" sz="2400" dirty="0" smtClean="0"/>
              <a:t>)</a:t>
            </a:r>
            <a:endParaRPr lang="es-EC" sz="2400" i="1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2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Dimorfismo</a:t>
            </a:r>
            <a:r>
              <a:rPr lang="en-US" altLang="es-EC" dirty="0" smtClean="0"/>
              <a:t> Sexual</a:t>
            </a:r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Si la diferencia es obvia, se puede determinar con métodos como PCA o Análisis Discriminante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637" y="2249771"/>
            <a:ext cx="6518003" cy="43034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68" y="2493736"/>
            <a:ext cx="4218969" cy="15448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68" y="4282566"/>
            <a:ext cx="4218969" cy="1755918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616359" y="6322367"/>
            <a:ext cx="3832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Aguirre et al. (2008)</a:t>
            </a:r>
            <a:endParaRPr lang="es-EC" sz="2400" dirty="0"/>
          </a:p>
        </p:txBody>
      </p:sp>
    </p:spTree>
    <p:extLst>
      <p:ext uri="{BB962C8B-B14F-4D97-AF65-F5344CB8AC3E}">
        <p14:creationId xmlns:p14="http://schemas.microsoft.com/office/powerpoint/2010/main" val="407672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Alometría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La </a:t>
            </a:r>
            <a:r>
              <a:rPr lang="es-EC" altLang="es-EC" dirty="0" err="1" smtClean="0"/>
              <a:t>alometría</a:t>
            </a:r>
            <a:r>
              <a:rPr lang="es-EC" altLang="es-EC" dirty="0" smtClean="0"/>
              <a:t> es la variación en la forma del cuerpo con el tamaño debido al crecimiento diferencial de diferentes partes del cuerpo durante el desarrollo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5" name="Picture 41" descr="Positive allomet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30480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90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Alometría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La </a:t>
            </a:r>
            <a:r>
              <a:rPr lang="es-EC" altLang="es-EC" dirty="0" err="1"/>
              <a:t>alometría</a:t>
            </a:r>
            <a:r>
              <a:rPr lang="es-EC" altLang="es-EC" dirty="0"/>
              <a:t> </a:t>
            </a:r>
            <a:r>
              <a:rPr lang="es-EC" altLang="es-EC" dirty="0" smtClean="0"/>
              <a:t>es muy común en los animales incluyendo los peces</a:t>
            </a:r>
          </a:p>
          <a:p>
            <a:endParaRPr lang="es-EC" altLang="es-EC" dirty="0" smtClean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2212840"/>
              </p:ext>
            </p:extLst>
          </p:nvPr>
        </p:nvGraphicFramePr>
        <p:xfrm>
          <a:off x="1135698" y="4547976"/>
          <a:ext cx="4003040" cy="1490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3" imgW="27961560" imgH="10361880" progId="Photoshop.Image.17">
                  <p:embed/>
                </p:oleObj>
              </mc:Choice>
              <mc:Fallback>
                <p:oleObj name="Image" r:id="rId3" imgW="27961560" imgH="10361880" progId="Photoshop.Image.17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5698" y="4547976"/>
                        <a:ext cx="4003040" cy="14901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109026"/>
              </p:ext>
            </p:extLst>
          </p:nvPr>
        </p:nvGraphicFramePr>
        <p:xfrm>
          <a:off x="1135698" y="3104587"/>
          <a:ext cx="4003040" cy="1291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Image" r:id="rId5" imgW="11098080" imgH="3580920" progId="Photoshop.Image.17">
                  <p:embed/>
                </p:oleObj>
              </mc:Choice>
              <mc:Fallback>
                <p:oleObj name="Image" r:id="rId5" imgW="11098080" imgH="3580920" progId="Photoshop.Image.17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35698" y="3104587"/>
                        <a:ext cx="4003040" cy="12917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6687" y="2095500"/>
            <a:ext cx="6438900" cy="4457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039497" y="6396335"/>
            <a:ext cx="3160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Aguirre et al. (2016)</a:t>
            </a:r>
            <a:endParaRPr lang="es-EC" sz="2400" dirty="0"/>
          </a:p>
        </p:txBody>
      </p:sp>
    </p:spTree>
    <p:extLst>
      <p:ext uri="{BB962C8B-B14F-4D97-AF65-F5344CB8AC3E}">
        <p14:creationId xmlns:p14="http://schemas.microsoft.com/office/powerpoint/2010/main" val="40040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Ecomorfología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r>
              <a:rPr lang="es-EC" altLang="es-EC" dirty="0" smtClean="0"/>
              <a:t>La </a:t>
            </a:r>
            <a:r>
              <a:rPr lang="es-EC" altLang="es-EC" dirty="0" err="1" smtClean="0"/>
              <a:t>ecomorfología</a:t>
            </a:r>
            <a:r>
              <a:rPr lang="es-EC" altLang="es-EC" dirty="0" smtClean="0"/>
              <a:t> estudia la relación entre la variación ambiental y la morfología de las especies</a:t>
            </a:r>
          </a:p>
          <a:p>
            <a:r>
              <a:rPr lang="es-EC" altLang="es-EC" dirty="0" smtClean="0"/>
              <a:t>Diferentes morfologías son de beneficio en diferentes hábitats o para cumplir distintas funciones en el ecosistema</a:t>
            </a:r>
          </a:p>
          <a:p>
            <a:r>
              <a:rPr lang="es-EC" altLang="es-EC" dirty="0" smtClean="0"/>
              <a:t>Se puede explorar como varía la morfología de especies en distintas comunidades y entender cual es la base de las diferencias desde el punto de vista funcional</a:t>
            </a:r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41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9138" y="228600"/>
            <a:ext cx="8229600" cy="914400"/>
          </a:xfrm>
        </p:spPr>
        <p:txBody>
          <a:bodyPr/>
          <a:lstStyle/>
          <a:p>
            <a:r>
              <a:rPr lang="en-US" altLang="es-EC" dirty="0" err="1" smtClean="0"/>
              <a:t>Ecomorfología</a:t>
            </a:r>
            <a:endParaRPr lang="en-US" altLang="es-EC" dirty="0" smtClean="0"/>
          </a:p>
        </p:txBody>
      </p:sp>
      <p:sp>
        <p:nvSpPr>
          <p:cNvPr id="31748" name="Content Placeholder 1"/>
          <p:cNvSpPr>
            <a:spLocks noGrp="1"/>
          </p:cNvSpPr>
          <p:nvPr>
            <p:ph idx="1"/>
          </p:nvPr>
        </p:nvSpPr>
        <p:spPr>
          <a:xfrm>
            <a:off x="1981200" y="1524000"/>
            <a:ext cx="8229600" cy="5029200"/>
          </a:xfrm>
        </p:spPr>
        <p:txBody>
          <a:bodyPr/>
          <a:lstStyle/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/>
          </a:p>
          <a:p>
            <a:endParaRPr lang="es-EC" altLang="es-EC" dirty="0" smtClean="0"/>
          </a:p>
          <a:p>
            <a:endParaRPr lang="es-EC" altLang="es-EC" dirty="0" smtClean="0"/>
          </a:p>
        </p:txBody>
      </p:sp>
      <p:pic>
        <p:nvPicPr>
          <p:cNvPr id="2050" name="Picture 2" descr="C:\1awinz\Research\Ecuador\FW_Fishes\Tetra_project\Analyses\PCA\3_PCA_Fig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265" y="1446212"/>
            <a:ext cx="7215717" cy="541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/>
        </p:nvCxnSpPr>
        <p:spPr>
          <a:xfrm flipV="1">
            <a:off x="7938" y="1321889"/>
            <a:ext cx="12192000" cy="14068"/>
          </a:xfrm>
          <a:prstGeom prst="line">
            <a:avLst/>
          </a:prstGeom>
          <a:ln w="57150">
            <a:solidFill>
              <a:srgbClr val="345AD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87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499</Words>
  <Application>Microsoft Office PowerPoint</Application>
  <PresentationFormat>Widescreen</PresentationFormat>
  <Paragraphs>80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Image</vt:lpstr>
      <vt:lpstr>Introducción a la Morfometría Geométrica: Teoría y Aplicaciones</vt:lpstr>
      <vt:lpstr>PowerPoint Presentation</vt:lpstr>
      <vt:lpstr>Muchas Aplicaciones</vt:lpstr>
      <vt:lpstr>Dimorfismo Sexual</vt:lpstr>
      <vt:lpstr>Dimorfismo Sexual</vt:lpstr>
      <vt:lpstr>Alometría</vt:lpstr>
      <vt:lpstr>Alometría</vt:lpstr>
      <vt:lpstr>Ecomorfología</vt:lpstr>
      <vt:lpstr>Ecomorfología</vt:lpstr>
      <vt:lpstr>El Análisis de Contornos</vt:lpstr>
      <vt:lpstr>El Análisis de Contornos</vt:lpstr>
      <vt:lpstr>El Análisis de Contornos</vt:lpstr>
      <vt:lpstr>Análisis morfométrico usando filogenias</vt:lpstr>
      <vt:lpstr>PowerPoint Presentation</vt:lpstr>
      <vt:lpstr>Asimetría Fluctuante</vt:lpstr>
      <vt:lpstr>Asimetría Fluctuante</vt:lpstr>
      <vt:lpstr>Asimetría Fluctuante</vt:lpstr>
    </vt:vector>
  </TitlesOfParts>
  <Company>DePaul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Morfometría Geométrica para Biólogos: Aplicaciones en la Ictiología</dc:title>
  <dc:creator>Aguirre, Windsor</dc:creator>
  <cp:lastModifiedBy>Aguirre, Windsor</cp:lastModifiedBy>
  <cp:revision>38</cp:revision>
  <dcterms:created xsi:type="dcterms:W3CDTF">2017-06-28T17:11:46Z</dcterms:created>
  <dcterms:modified xsi:type="dcterms:W3CDTF">2019-12-08T15:32:07Z</dcterms:modified>
</cp:coreProperties>
</file>

<file path=docProps/thumbnail.jpeg>
</file>